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48" r:id="rId3"/>
    <p:sldId id="266" r:id="rId4"/>
    <p:sldId id="333" r:id="rId5"/>
    <p:sldId id="344" r:id="rId6"/>
    <p:sldId id="347" r:id="rId7"/>
    <p:sldId id="275" r:id="rId8"/>
    <p:sldId id="340" r:id="rId9"/>
    <p:sldId id="328" r:id="rId10"/>
    <p:sldId id="31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4"/>
    <p:restoredTop sz="86349"/>
  </p:normalViewPr>
  <p:slideViewPr>
    <p:cSldViewPr snapToGrid="0" snapToObjects="1">
      <p:cViewPr varScale="1">
        <p:scale>
          <a:sx n="95" d="100"/>
          <a:sy n="95" d="100"/>
        </p:scale>
        <p:origin x="96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2A6D6-847E-FE4B-8D5F-E182CA351DB2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37024-27D3-FA42-88DF-0A5B0A08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2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65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47547-9C96-692F-CE38-293BA8EDE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C53819-EE46-9B02-8F9E-307782FD8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26CFA3-76D9-64BD-68AD-253C4C4B2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Icosahedral structure. Capsid proteins (VP1-4)</a:t>
            </a:r>
          </a:p>
          <a:p>
            <a:r>
              <a:rPr lang="en-US" dirty="0"/>
              <a:t>Spread through inhalation of contaminated aerosols and close personal contact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0AC5E-B40F-75A8-31AE-5069D6E32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9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Icosahedral structure. Capsid proteins (VP1-4)</a:t>
            </a:r>
          </a:p>
          <a:p>
            <a:r>
              <a:rPr lang="en-US" dirty="0"/>
              <a:t>Spread through inhalation of contaminated aerosols and close personal 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817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Sequencher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5.4.6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30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BIC accounts for the length of the sequence (n) as well as the number of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 inference models chosen according to </a:t>
            </a:r>
            <a:r>
              <a:rPr lang="en-US" sz="1200" dirty="0"/>
              <a:t>BIC.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Type assignments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86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Circular</a:t>
            </a:r>
            <a:r>
              <a:rPr lang="en-GB" baseline="0" dirty="0"/>
              <a:t> bar plot</a:t>
            </a:r>
            <a:r>
              <a:rPr lang="en-GB" dirty="0"/>
              <a:t> with tips labelled: HRV type, frequency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45 known types, and 3 unassigned clades, the latter all in HRV-A.</a:t>
            </a:r>
            <a:r>
              <a:rPr lang="en-US" dirty="0">
                <a:effectLst/>
              </a:rPr>
              <a:t> </a:t>
            </a:r>
            <a:endParaRPr lang="en-GB" dirty="0"/>
          </a:p>
          <a:p>
            <a:r>
              <a:rPr lang="en-GB" dirty="0"/>
              <a:t>25 unique</a:t>
            </a:r>
            <a:r>
              <a:rPr lang="en-GB" baseline="0" dirty="0"/>
              <a:t> HRV-A types, 7 HRV-B types, 16 HRV-C types</a:t>
            </a:r>
          </a:p>
          <a:p>
            <a:r>
              <a:rPr lang="en-GB" baseline="0" dirty="0"/>
              <a:t>Some types were more frequent than others – B70, A2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2DB64-14DF-5244-A281-0CD3964028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8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A2</a:t>
            </a:r>
          </a:p>
          <a:p>
            <a:r>
              <a:rPr lang="en-US" dirty="0"/>
              <a:t>Partial genomic sequences may resolve intra-genotype diversity (not guaranteed)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78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5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37024-27D3-FA42-88DF-0A5B0A0893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22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1DBBE-AB7F-F743-98F3-A74206196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EC5012-1487-FC4E-8495-BD7ADF504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4B8AE-B0A5-6E44-BBB7-AB92C775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EA0E7-6B03-4046-816E-B60BDC257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7223-D566-DD43-AB07-F44A145E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1AF1-4BF6-2040-AC30-833090BE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137295-8A16-9148-9F44-6FEE12031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32AEF-264C-8F4C-A112-FE1A0BD8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1F874-D2C6-7148-BC55-EFB5E4343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0CC72-894E-8147-9663-86785E78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49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B6770-4438-A94A-8331-C9D625FD7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69E54-49A9-414E-82A8-35B3C675B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62AC5-CFFE-CD4F-A02A-CA1D8444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F00B5-C6AD-C94F-A708-6CBBC872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CB0A-985F-D449-A875-70B63304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6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826B-3D3A-7D4D-B966-CCC264C5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528BA-9DDF-9C4B-BBDB-CF1CF6374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2A24D-2340-9544-8452-CA9A8CAB7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21F03-5F3F-4B41-A124-A5E94CC5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45452-214F-C54F-AE22-B8B99917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1CEF-8A04-B34F-8ED5-7273C86E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3863-341B-D743-9157-88067F1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FEC0-FB67-3D48-B254-748DF0B50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2E3F8-62C7-704E-AD65-251AB378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B38A8-4F1B-0147-B55B-87B149D4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6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D41A-4C2D-3F45-A83F-8921767C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EE99-E184-1946-954D-A527971E0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3FC9A-DB25-B948-96E2-AA9ADDCC5D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F18F64-ED7F-F64C-A209-5251B71C3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DDC87-1E37-B14A-B020-534E3760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BC4E1-E501-854E-952A-AA85E1EB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4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65F9F-86D0-824D-9816-FCE44D34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1589D-BD0B-5D47-8067-C142F70BA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C1674-8F85-0A4C-B370-99D49FBB2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048927-4E6D-3940-B8E4-8CD03973C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4D8007-6D3A-5D4E-A4BC-B26EA3097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C95C38-32A4-7C4E-A8B9-608A0113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B3A9E-394B-4446-899C-D8220A0F1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DD135D-C321-2046-853F-B4613E53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5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616A-146E-BD4B-9BBA-8E51EDA7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96F3B-1FCF-1345-9EEC-FFACF293E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6F78F-8CDF-5B4C-8BAE-2025EE6F8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39DA7-0D30-3A4B-A6D5-171D5709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1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C6F0D-E7E8-8C4F-929C-1927421B2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DD6551-D83B-A34D-8662-1001F1203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900DE-9B57-D94C-8BBD-7EA4FD2AD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1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F1D0-E6B1-C843-BF4D-25E63C761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243B5-FF93-8248-9CFE-8315B107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76CA0-CB1B-2A43-A5D0-3214DC09F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65F82-2D76-0444-A6EF-9CD55672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04B26-A66C-894A-BE18-39D1C16E2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201A3-5C2D-0741-8443-D797E7FC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9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AF80F-9600-E443-AAFB-21D6156F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44FF0-318C-6F4B-9CFE-C837D6E2F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A0A43-541F-C746-86A3-678530757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B6CC1-5E82-594F-B15F-782ED8EF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06FF7-7A58-1842-A988-D988D67E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EFD27-E77B-BE44-B1DC-02205DAF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31DD65-9C65-F44A-AA0F-BB710C84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273742-6F85-6147-AFFE-314EF36B3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8FA40-E3C1-594D-B7F6-835579B026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17C06-D085-C843-A4A9-76CDE3DBC674}" type="datetimeFigureOut">
              <a:rPr lang="en-US" smtClean="0"/>
              <a:t>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25859-BC67-D049-9B3E-4EE2559D0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1CDCE-5AA6-E34A-80EF-6CB2CA58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812C5-8293-1C48-A143-2B28284F2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7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8A5-A25B-B24E-B8D6-81FE0D909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320" y="1456848"/>
            <a:ext cx="10119360" cy="2387600"/>
          </a:xfrm>
        </p:spPr>
        <p:txBody>
          <a:bodyPr>
            <a:noAutofit/>
          </a:bodyPr>
          <a:lstStyle/>
          <a:p>
            <a:r>
              <a:rPr lang="en-US" sz="5400" b="1" dirty="0"/>
              <a:t>Rhinoviruses &amp; their molecular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EC51B7-CD74-FA45-A7D3-D3BD541AE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1736"/>
            <a:ext cx="9144000" cy="1130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Martha Luka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 Feb 2024</a:t>
            </a:r>
          </a:p>
        </p:txBody>
      </p:sp>
    </p:spTree>
    <p:extLst>
      <p:ext uri="{BB962C8B-B14F-4D97-AF65-F5344CB8AC3E}">
        <p14:creationId xmlns:p14="http://schemas.microsoft.com/office/powerpoint/2010/main" val="262826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EA68E-127D-3F49-9825-6161DD08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2614"/>
          </a:xfrm>
        </p:spPr>
        <p:txBody>
          <a:bodyPr/>
          <a:lstStyle/>
          <a:p>
            <a:r>
              <a:rPr lang="en-US" sz="4000" b="1" dirty="0"/>
              <a:t>Acknowledgement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C69B-4CD8-0646-A07E-6963AC43B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741"/>
            <a:ext cx="10515600" cy="47192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Supervisors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Prof. James Nokes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Dr. Charles Agoti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Everlyn</a:t>
            </a:r>
            <a:r>
              <a:rPr lang="en-US" sz="2400" dirty="0"/>
              <a:t> Kamau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VEC Team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97B44-AE88-6343-8FA2-B8F3CC01BB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66" y="4711988"/>
            <a:ext cx="2772011" cy="1020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6EF07D-15FA-2649-8B85-3CB26602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812" y="2996574"/>
            <a:ext cx="3065288" cy="12251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9F18F3-3341-5A48-A221-EEE42CEDE5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192" y="1526500"/>
            <a:ext cx="4897173" cy="673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CF398F7-E4BD-4047-9E7E-06CAFDAB2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8732" y="4786602"/>
            <a:ext cx="2330113" cy="946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7ABE7-D1DF-2D4A-9CCA-0F0AC5C3A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2202" y="3127570"/>
            <a:ext cx="1448750" cy="1094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46693F-A324-1E46-A165-9EDB849FF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439" y="1234615"/>
            <a:ext cx="3065288" cy="13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89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B1DA7-E04F-55D7-8B29-32125E69F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B942-51A8-3870-2330-C7A93CAA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73363"/>
            <a:ext cx="11226277" cy="1014548"/>
          </a:xfrm>
        </p:spPr>
        <p:txBody>
          <a:bodyPr>
            <a:normAutofit/>
          </a:bodyPr>
          <a:lstStyle/>
          <a:p>
            <a:r>
              <a:rPr lang="en-US" sz="3600" b="1" dirty="0"/>
              <a:t>Rhinovirus</a:t>
            </a:r>
            <a:endParaRPr lang="en-US" sz="3600" b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0E47-46C1-12D8-1883-3225EB2F0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309816"/>
            <a:ext cx="5302287" cy="48845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Highly prevalent in the human population. </a:t>
            </a:r>
          </a:p>
          <a:p>
            <a:pPr>
              <a:lnSpc>
                <a:spcPct val="130000"/>
              </a:lnSpc>
            </a:pPr>
            <a:r>
              <a:rPr lang="en-US" dirty="0"/>
              <a:t>Associated with:- 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Common cold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Asthma/wheezing and COPD exacerbations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Sinusitis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Bronchitis and LRTIs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3C595-7B92-F773-F09C-9D6D7EE4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37" y="1024762"/>
            <a:ext cx="3030037" cy="25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0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2" y="373363"/>
            <a:ext cx="11226277" cy="1014548"/>
          </a:xfrm>
        </p:spPr>
        <p:txBody>
          <a:bodyPr>
            <a:normAutofit/>
          </a:bodyPr>
          <a:lstStyle/>
          <a:p>
            <a:r>
              <a:rPr lang="en-US" sz="3600" b="1" dirty="0"/>
              <a:t>Rhinovirus</a:t>
            </a:r>
            <a:endParaRPr lang="en-US" sz="3600" b="1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" y="1309816"/>
            <a:ext cx="5302287" cy="4884507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/>
              <a:t>Highly prevalent in the human population. </a:t>
            </a:r>
          </a:p>
          <a:p>
            <a:pPr>
              <a:lnSpc>
                <a:spcPct val="130000"/>
              </a:lnSpc>
            </a:pPr>
            <a:r>
              <a:rPr lang="en-US" dirty="0"/>
              <a:t>Associated with:- 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Common cold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Asthma/wheezing and COPD exacerbations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Sinusitis</a:t>
            </a:r>
          </a:p>
          <a:p>
            <a:pPr lvl="1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/>
              <a:t>Bronchitis and LRTIs</a:t>
            </a:r>
          </a:p>
          <a:p>
            <a:pPr>
              <a:lnSpc>
                <a:spcPct val="130000"/>
              </a:lnSpc>
            </a:pPr>
            <a:r>
              <a:rPr lang="en-US" dirty="0"/>
              <a:t>Positive</a:t>
            </a:r>
            <a:r>
              <a:rPr lang="en-US" cap="none" dirty="0"/>
              <a:t>-sense, ss RNA viruses (Family: </a:t>
            </a:r>
            <a:r>
              <a:rPr lang="en-US" i="1" cap="none" dirty="0"/>
              <a:t>Picornaviridae</a:t>
            </a:r>
            <a:r>
              <a:rPr lang="en-US" dirty="0"/>
              <a:t>,</a:t>
            </a:r>
            <a:r>
              <a:rPr lang="en-US" cap="none" dirty="0"/>
              <a:t> Genus: </a:t>
            </a:r>
            <a:r>
              <a:rPr lang="en-US" i="1" cap="none" dirty="0"/>
              <a:t>Enteroviruses.</a:t>
            </a:r>
          </a:p>
          <a:p>
            <a:pPr>
              <a:lnSpc>
                <a:spcPct val="130000"/>
              </a:lnSpc>
            </a:pPr>
            <a:r>
              <a:rPr lang="en-US" cap="none" dirty="0"/>
              <a:t>3 species: A, B &amp; C .</a:t>
            </a:r>
          </a:p>
          <a:p>
            <a:pPr>
              <a:lnSpc>
                <a:spcPct val="130000"/>
              </a:lnSpc>
            </a:pPr>
            <a:r>
              <a:rPr lang="en-US" cap="none" dirty="0"/>
              <a:t>169 types within the 3 spp.</a:t>
            </a:r>
          </a:p>
          <a:p>
            <a:pPr>
              <a:lnSpc>
                <a:spcPct val="130000"/>
              </a:lnSpc>
            </a:pPr>
            <a:r>
              <a:rPr lang="en-US" dirty="0"/>
              <a:t>7200 </a:t>
            </a:r>
            <a:r>
              <a:rPr lang="en-US" dirty="0" err="1"/>
              <a:t>bp</a:t>
            </a:r>
            <a:r>
              <a:rPr lang="en-US" dirty="0"/>
              <a:t> genome containing a single ORF.</a:t>
            </a:r>
            <a:endParaRPr lang="en-US" cap="non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AC9F4-1AB4-3147-A854-F7759AF6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58" y="3640459"/>
            <a:ext cx="6378993" cy="2192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1AF45-E2C5-AF4E-BCC4-428AAA70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937" y="1024762"/>
            <a:ext cx="3030037" cy="2589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E5576-4A03-8949-969A-0AC06E596144}"/>
              </a:ext>
            </a:extLst>
          </p:cNvPr>
          <p:cNvSpPr txBox="1"/>
          <p:nvPr/>
        </p:nvSpPr>
        <p:spPr>
          <a:xfrm>
            <a:off x="9743808" y="5811812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Jacobs et al.,, 2013</a:t>
            </a:r>
          </a:p>
        </p:txBody>
      </p:sp>
    </p:spTree>
    <p:extLst>
      <p:ext uri="{BB962C8B-B14F-4D97-AF65-F5344CB8AC3E}">
        <p14:creationId xmlns:p14="http://schemas.microsoft.com/office/powerpoint/2010/main" val="3143038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1E90-CF8F-694B-B998-2F5FA787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571"/>
          </a:xfrm>
        </p:spPr>
        <p:txBody>
          <a:bodyPr>
            <a:normAutofit/>
          </a:bodyPr>
          <a:lstStyle/>
          <a:p>
            <a:r>
              <a:rPr lang="en-US" sz="3600" b="1" dirty="0"/>
              <a:t>RV detection and sequencing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4D22141B-9A56-D145-8DA9-61C9741C5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r="48903"/>
          <a:stretch/>
        </p:blipFill>
        <p:spPr>
          <a:xfrm>
            <a:off x="6394622" y="1371843"/>
            <a:ext cx="5009995" cy="20571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1B6954-CC22-764C-BE51-92F9EA66BC3A}"/>
              </a:ext>
            </a:extLst>
          </p:cNvPr>
          <p:cNvSpPr txBox="1"/>
          <p:nvPr/>
        </p:nvSpPr>
        <p:spPr>
          <a:xfrm>
            <a:off x="700959" y="1320916"/>
            <a:ext cx="53950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Nasal swabs were screened for HRV using RT-PCR.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VP4/2 amplification.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ABI 3130xl genetic analyzer.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Raw sequence reads QC, trimming and assembly.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C4E10D-ACAB-6F45-B772-451ABC450A3B}"/>
              </a:ext>
            </a:extLst>
          </p:cNvPr>
          <p:cNvPicPr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256" t="3982" r="1951" b="38506"/>
          <a:stretch/>
        </p:blipFill>
        <p:spPr>
          <a:xfrm>
            <a:off x="3011424" y="3843525"/>
            <a:ext cx="6156960" cy="2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E77-124F-884E-B5F5-5ED230C5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94288"/>
            <a:ext cx="10515600" cy="1019506"/>
          </a:xfrm>
        </p:spPr>
        <p:txBody>
          <a:bodyPr/>
          <a:lstStyle/>
          <a:p>
            <a:r>
              <a:rPr lang="en-US" sz="3600" b="1" dirty="0"/>
              <a:t>Genotyping &amp; genetic diversity</a:t>
            </a:r>
            <a:endParaRPr lang="en-US" b="1" dirty="0"/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A25C0290-F78B-6E4A-A789-09C579ECFD40}"/>
              </a:ext>
            </a:extLst>
          </p:cNvPr>
          <p:cNvSpPr/>
          <p:nvPr/>
        </p:nvSpPr>
        <p:spPr>
          <a:xfrm>
            <a:off x="3716874" y="1501941"/>
            <a:ext cx="4282660" cy="914400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Multiple Sequence Alignment</a:t>
            </a:r>
          </a:p>
          <a:p>
            <a:pPr algn="ctr"/>
            <a:r>
              <a:rPr lang="en-US" sz="2200" b="1" dirty="0"/>
              <a:t>MAFFT</a:t>
            </a: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37B02463-A441-3342-8B51-BEA7488773C0}"/>
              </a:ext>
            </a:extLst>
          </p:cNvPr>
          <p:cNvSpPr/>
          <p:nvPr/>
        </p:nvSpPr>
        <p:spPr>
          <a:xfrm>
            <a:off x="731520" y="4881927"/>
            <a:ext cx="3247864" cy="1024336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Tree visualization and annotation</a:t>
            </a:r>
          </a:p>
          <a:p>
            <a:pPr algn="ctr"/>
            <a:r>
              <a:rPr lang="en-US" sz="2200" b="1" dirty="0" err="1"/>
              <a:t>FigTree</a:t>
            </a:r>
            <a:endParaRPr lang="en-US" sz="2200" b="1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A9EFBF18-A3FD-2249-B62B-879D5F48549B}"/>
              </a:ext>
            </a:extLst>
          </p:cNvPr>
          <p:cNvSpPr/>
          <p:nvPr/>
        </p:nvSpPr>
        <p:spPr>
          <a:xfrm>
            <a:off x="731520" y="3118630"/>
            <a:ext cx="3247864" cy="1054366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Phylogenetic tree construction</a:t>
            </a:r>
          </a:p>
          <a:p>
            <a:pPr algn="ctr"/>
            <a:r>
              <a:rPr lang="en-US" sz="2200" b="1" dirty="0"/>
              <a:t>IQTREE</a:t>
            </a:r>
          </a:p>
        </p:txBody>
      </p:sp>
      <p:sp>
        <p:nvSpPr>
          <p:cNvPr id="10" name="Alternate Process 9">
            <a:extLst>
              <a:ext uri="{FF2B5EF4-FFF2-40B4-BE49-F238E27FC236}">
                <a16:creationId xmlns:a16="http://schemas.microsoft.com/office/drawing/2014/main" id="{5157C621-D0D8-3546-A953-EC7EB4E94FAF}"/>
              </a:ext>
            </a:extLst>
          </p:cNvPr>
          <p:cNvSpPr/>
          <p:nvPr/>
        </p:nvSpPr>
        <p:spPr>
          <a:xfrm>
            <a:off x="4388700" y="3118630"/>
            <a:ext cx="3074702" cy="1023035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Pairwise nucleotide p-distances </a:t>
            </a:r>
          </a:p>
          <a:p>
            <a:pPr algn="ctr"/>
            <a:r>
              <a:rPr lang="en-US" sz="2200" b="1" dirty="0"/>
              <a:t>MEGA7</a:t>
            </a:r>
          </a:p>
        </p:txBody>
      </p:sp>
      <p:sp>
        <p:nvSpPr>
          <p:cNvPr id="11" name="Alternate Process 10">
            <a:extLst>
              <a:ext uri="{FF2B5EF4-FFF2-40B4-BE49-F238E27FC236}">
                <a16:creationId xmlns:a16="http://schemas.microsoft.com/office/drawing/2014/main" id="{19B198DF-F0FB-2B45-AA1D-02DAD3B39D66}"/>
              </a:ext>
            </a:extLst>
          </p:cNvPr>
          <p:cNvSpPr/>
          <p:nvPr/>
        </p:nvSpPr>
        <p:spPr>
          <a:xfrm>
            <a:off x="7881108" y="3118629"/>
            <a:ext cx="3074702" cy="1009741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Scripting</a:t>
            </a:r>
          </a:p>
          <a:p>
            <a:pPr algn="ctr"/>
            <a:r>
              <a:rPr lang="en-US" sz="2200" dirty="0" err="1"/>
              <a:t>HiLiter</a:t>
            </a:r>
            <a:r>
              <a:rPr lang="en-US" sz="2200" dirty="0"/>
              <a:t> plots</a:t>
            </a:r>
          </a:p>
        </p:txBody>
      </p:sp>
      <p:pic>
        <p:nvPicPr>
          <p:cNvPr id="23" name="Graphic 22" descr="Back RTL">
            <a:extLst>
              <a:ext uri="{FF2B5EF4-FFF2-40B4-BE49-F238E27FC236}">
                <a16:creationId xmlns:a16="http://schemas.microsoft.com/office/drawing/2014/main" id="{F6D6BAB5-4B52-6F4A-8D97-B8549E890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818213">
            <a:off x="8060497" y="2259876"/>
            <a:ext cx="845711" cy="845711"/>
          </a:xfrm>
          <a:prstGeom prst="rect">
            <a:avLst/>
          </a:prstGeom>
        </p:spPr>
      </p:pic>
      <p:pic>
        <p:nvPicPr>
          <p:cNvPr id="24" name="Graphic 23" descr="Back RTL">
            <a:extLst>
              <a:ext uri="{FF2B5EF4-FFF2-40B4-BE49-F238E27FC236}">
                <a16:creationId xmlns:a16="http://schemas.microsoft.com/office/drawing/2014/main" id="{865A0AB9-2596-844D-B143-318F5E3B1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38208">
            <a:off x="5543731" y="2470136"/>
            <a:ext cx="684883" cy="684883"/>
          </a:xfrm>
          <a:prstGeom prst="rect">
            <a:avLst/>
          </a:prstGeom>
        </p:spPr>
      </p:pic>
      <p:pic>
        <p:nvPicPr>
          <p:cNvPr id="28" name="Graphic 27" descr="Arrow Counterclockwise curve">
            <a:extLst>
              <a:ext uri="{FF2B5EF4-FFF2-40B4-BE49-F238E27FC236}">
                <a16:creationId xmlns:a16="http://schemas.microsoft.com/office/drawing/2014/main" id="{91C6EDC6-BB8B-7A41-B807-07D6FCEA29C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407910">
            <a:off x="2707134" y="2226828"/>
            <a:ext cx="970446" cy="937383"/>
          </a:xfrm>
          <a:prstGeom prst="rect">
            <a:avLst/>
          </a:prstGeom>
        </p:spPr>
      </p:pic>
      <p:pic>
        <p:nvPicPr>
          <p:cNvPr id="30" name="Graphic 29" descr="Arrow Slight curve">
            <a:extLst>
              <a:ext uri="{FF2B5EF4-FFF2-40B4-BE49-F238E27FC236}">
                <a16:creationId xmlns:a16="http://schemas.microsoft.com/office/drawing/2014/main" id="{A0B3DDDE-48A6-7440-8046-E4C30D098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995583" y="4181206"/>
            <a:ext cx="719738" cy="7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7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E1A56-DBED-D20D-D949-6063DBDF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p-distance cut-offs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4E52-CB93-F2F7-E70F-70A98F914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8506" cy="4351338"/>
          </a:xfrm>
        </p:spPr>
        <p:txBody>
          <a:bodyPr/>
          <a:lstStyle/>
          <a:p>
            <a:r>
              <a:rPr lang="en-KE" dirty="0"/>
              <a:t>RV-A - 10.5%</a:t>
            </a:r>
          </a:p>
          <a:p>
            <a:r>
              <a:rPr lang="en-KE" dirty="0"/>
              <a:t>RV-B - 9.5%</a:t>
            </a:r>
          </a:p>
          <a:p>
            <a:r>
              <a:rPr lang="en-KE" dirty="0"/>
              <a:t>RV-C - 10.5%</a:t>
            </a:r>
          </a:p>
          <a:p>
            <a:endParaRPr lang="en-KE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83B3777-F8C1-6A47-2FBC-2717CE94A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562"/>
            <a:ext cx="5612129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3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36BFFF1-A5B9-3E83-D680-7E9A8DF3B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08"/>
          <a:stretch/>
        </p:blipFill>
        <p:spPr>
          <a:xfrm>
            <a:off x="5379720" y="1021080"/>
            <a:ext cx="6278879" cy="5699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505" y="478337"/>
            <a:ext cx="10515600" cy="679904"/>
          </a:xfrm>
        </p:spPr>
        <p:txBody>
          <a:bodyPr>
            <a:normAutofit/>
          </a:bodyPr>
          <a:lstStyle/>
          <a:p>
            <a:r>
              <a:rPr lang="en-US" sz="3600" b="1" dirty="0"/>
              <a:t>Phylogenetic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4C64D-4581-AD53-23E1-119F4A27B459}"/>
              </a:ext>
            </a:extLst>
          </p:cNvPr>
          <p:cNvSpPr txBox="1"/>
          <p:nvPr/>
        </p:nvSpPr>
        <p:spPr>
          <a:xfrm>
            <a:off x="721505" y="1524000"/>
            <a:ext cx="436148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KE" sz="2800" dirty="0"/>
              <a:t>Phylogen</a:t>
            </a:r>
            <a:r>
              <a:rPr lang="en-GB" sz="2800" dirty="0"/>
              <a:t>e</a:t>
            </a:r>
            <a:r>
              <a:rPr lang="en-KE" sz="2800" dirty="0"/>
              <a:t>tic clustering to prototype/ ref  strains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KE" sz="2800" dirty="0"/>
              <a:t>Visualization of diversity</a:t>
            </a:r>
          </a:p>
        </p:txBody>
      </p:sp>
    </p:spTree>
    <p:extLst>
      <p:ext uri="{BB962C8B-B14F-4D97-AF65-F5344CB8AC3E}">
        <p14:creationId xmlns:p14="http://schemas.microsoft.com/office/powerpoint/2010/main" val="2128809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355B-85AC-574C-8F53-7827DFBC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2"/>
            <a:ext cx="10515600" cy="1052857"/>
          </a:xfrm>
        </p:spPr>
        <p:txBody>
          <a:bodyPr>
            <a:normAutofit/>
          </a:bodyPr>
          <a:lstStyle/>
          <a:p>
            <a:r>
              <a:rPr lang="en-US" sz="3600" b="1" dirty="0"/>
              <a:t>Intra-type diversity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AE34-BA6E-4747-831D-7ECE7D013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89" r="16833"/>
          <a:stretch/>
        </p:blipFill>
        <p:spPr>
          <a:xfrm>
            <a:off x="705680" y="1417983"/>
            <a:ext cx="5752984" cy="4732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FB081-6E1F-0A43-8FFD-563137128A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</a:blip>
          <a:srcRect t="11944" r="12167"/>
          <a:stretch/>
        </p:blipFill>
        <p:spPr>
          <a:xfrm>
            <a:off x="5346531" y="1410666"/>
            <a:ext cx="6139790" cy="47393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247F24-8F10-FB45-BE4A-45619C638336}"/>
              </a:ext>
            </a:extLst>
          </p:cNvPr>
          <p:cNvSpPr txBox="1"/>
          <p:nvPr/>
        </p:nvSpPr>
        <p:spPr>
          <a:xfrm>
            <a:off x="8426495" y="6150046"/>
            <a:ext cx="971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HRV-A2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7D9A26-10EA-654B-BDC0-B7F99497FC91}"/>
              </a:ext>
            </a:extLst>
          </p:cNvPr>
          <p:cNvSpPr txBox="1"/>
          <p:nvPr/>
        </p:nvSpPr>
        <p:spPr>
          <a:xfrm>
            <a:off x="3050582" y="6150046"/>
            <a:ext cx="1091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HRV-B70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547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0D026-CE24-4A4A-A7E3-C9C07992B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1145623"/>
          </a:xfrm>
        </p:spPr>
        <p:txBody>
          <a:bodyPr>
            <a:normAutofit/>
          </a:bodyPr>
          <a:lstStyle/>
          <a:p>
            <a:r>
              <a:rPr lang="en-US" sz="36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311A-0D63-6643-A9EC-75E45C693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0748"/>
            <a:ext cx="10515601" cy="4810539"/>
          </a:xfrm>
        </p:spPr>
        <p:txBody>
          <a:bodyPr>
            <a:normAutofit/>
          </a:bodyPr>
          <a:lstStyle/>
          <a:p>
            <a:r>
              <a:rPr lang="en-US" dirty="0"/>
              <a:t>Human rhinovirus circulating in abundance throughout year in communities. </a:t>
            </a:r>
          </a:p>
          <a:p>
            <a:r>
              <a:rPr lang="en-US" dirty="0"/>
              <a:t>Highly diverse set of types, particularly in younger age groups – important role in transmission within the community?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21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4408</TotalTime>
  <Words>369</Words>
  <Application>Microsoft Macintosh PowerPoint</Application>
  <PresentationFormat>Widescreen</PresentationFormat>
  <Paragraphs>86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Rhinoviruses &amp; their molecular classification</vt:lpstr>
      <vt:lpstr>Rhinovirus</vt:lpstr>
      <vt:lpstr>Rhinovirus</vt:lpstr>
      <vt:lpstr>RV detection and sequencing</vt:lpstr>
      <vt:lpstr>Genotyping &amp; genetic diversity</vt:lpstr>
      <vt:lpstr>p-distance cut-offs</vt:lpstr>
      <vt:lpstr>Phylogenetic clustering</vt:lpstr>
      <vt:lpstr>Intra-type diversity</vt:lpstr>
      <vt:lpstr>Conclusion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Molecular epidemiology of human rhinovirus in a school setting in rural Kenya revealed by one year of surveillance </dc:title>
  <dc:creator>Martha Luka</dc:creator>
  <cp:lastModifiedBy>Martha Luka (PGR)</cp:lastModifiedBy>
  <cp:revision>97</cp:revision>
  <dcterms:created xsi:type="dcterms:W3CDTF">2019-10-08T06:24:26Z</dcterms:created>
  <dcterms:modified xsi:type="dcterms:W3CDTF">2024-02-06T15:49:39Z</dcterms:modified>
</cp:coreProperties>
</file>